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Syncopate"/>
      <p:regular r:id="rId25"/>
      <p:bold r:id="rId26"/>
    </p:embeddedFont>
    <p:embeddedFont>
      <p:font typeface="Droid Serif"/>
      <p:regular r:id="rId27"/>
      <p:bold r:id="rId28"/>
      <p:italic r:id="rId29"/>
      <p:boldItalic r:id="rId3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74E3A2C-13C4-47C1-8A65-E9B4E5BB5D2E}">
  <a:tblStyle styleId="{774E3A2C-13C4-47C1-8A65-E9B4E5BB5D2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yncopate-bold.fntdata"/><Relationship Id="rId25" Type="http://schemas.openxmlformats.org/officeDocument/2006/relationships/font" Target="fonts/Syncopate-regular.fntdata"/><Relationship Id="rId28" Type="http://schemas.openxmlformats.org/officeDocument/2006/relationships/font" Target="fonts/DroidSerif-bold.fntdata"/><Relationship Id="rId27" Type="http://schemas.openxmlformats.org/officeDocument/2006/relationships/font" Target="fonts/Droid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roidSerif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DroidSerif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segerak dan x segerak adalah synchronize..mermerlukan clock signal untuk synchronized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5200"/>
            </a:lvl1pPr>
            <a:lvl2pPr rtl="0" algn="ctr">
              <a:spcBef>
                <a:spcPts val="0"/>
              </a:spcBef>
              <a:buSzPct val="100000"/>
              <a:defRPr sz="5200"/>
            </a:lvl2pPr>
            <a:lvl3pPr rtl="0" algn="ctr">
              <a:spcBef>
                <a:spcPts val="0"/>
              </a:spcBef>
              <a:buSzPct val="100000"/>
              <a:defRPr sz="5200"/>
            </a:lvl3pPr>
            <a:lvl4pPr rtl="0" algn="ctr">
              <a:spcBef>
                <a:spcPts val="0"/>
              </a:spcBef>
              <a:buSzPct val="100000"/>
              <a:defRPr sz="5200"/>
            </a:lvl4pPr>
            <a:lvl5pPr rtl="0" algn="ctr">
              <a:spcBef>
                <a:spcPts val="0"/>
              </a:spcBef>
              <a:buSzPct val="100000"/>
              <a:defRPr sz="5200"/>
            </a:lvl5pPr>
            <a:lvl6pPr rtl="0" algn="ctr">
              <a:spcBef>
                <a:spcPts val="0"/>
              </a:spcBef>
              <a:buSzPct val="100000"/>
              <a:defRPr sz="5200"/>
            </a:lvl6pPr>
            <a:lvl7pPr rtl="0" algn="ctr">
              <a:spcBef>
                <a:spcPts val="0"/>
              </a:spcBef>
              <a:buSzPct val="100000"/>
              <a:defRPr sz="5200"/>
            </a:lvl7pPr>
            <a:lvl8pPr rtl="0" algn="ctr">
              <a:spcBef>
                <a:spcPts val="0"/>
              </a:spcBef>
              <a:buSzPct val="100000"/>
              <a:defRPr sz="5200"/>
            </a:lvl8pPr>
            <a:lvl9pPr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2000"/>
            </a:lvl1pPr>
            <a:lvl2pPr rtl="0" algn="ctr">
              <a:spcBef>
                <a:spcPts val="0"/>
              </a:spcBef>
              <a:buSzPct val="100000"/>
              <a:defRPr sz="12000"/>
            </a:lvl2pPr>
            <a:lvl3pPr rtl="0" algn="ctr">
              <a:spcBef>
                <a:spcPts val="0"/>
              </a:spcBef>
              <a:buSzPct val="100000"/>
              <a:defRPr sz="12000"/>
            </a:lvl3pPr>
            <a:lvl4pPr rtl="0" algn="ctr">
              <a:spcBef>
                <a:spcPts val="0"/>
              </a:spcBef>
              <a:buSzPct val="100000"/>
              <a:defRPr sz="12000"/>
            </a:lvl4pPr>
            <a:lvl5pPr rtl="0" algn="ctr">
              <a:spcBef>
                <a:spcPts val="0"/>
              </a:spcBef>
              <a:buSzPct val="100000"/>
              <a:defRPr sz="12000"/>
            </a:lvl5pPr>
            <a:lvl6pPr rtl="0" algn="ctr">
              <a:spcBef>
                <a:spcPts val="0"/>
              </a:spcBef>
              <a:buSzPct val="100000"/>
              <a:defRPr sz="12000"/>
            </a:lvl6pPr>
            <a:lvl7pPr rtl="0" algn="ctr">
              <a:spcBef>
                <a:spcPts val="0"/>
              </a:spcBef>
              <a:buSzPct val="100000"/>
              <a:defRPr sz="12000"/>
            </a:lvl7pPr>
            <a:lvl8pPr rtl="0" algn="ctr">
              <a:spcBef>
                <a:spcPts val="0"/>
              </a:spcBef>
              <a:buSzPct val="100000"/>
              <a:defRPr sz="12000"/>
            </a:lvl8pPr>
            <a:lvl9pPr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6.png"/><Relationship Id="rId6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virtual-college.co.uk/elearning/elearning.aspx" TargetMode="External"/><Relationship Id="rId4" Type="http://schemas.openxmlformats.org/officeDocument/2006/relationships/hyperlink" Target="http://elearning.gunadarma.ac.id/index.php?option" TargetMode="External"/><Relationship Id="rId5" Type="http://schemas.openxmlformats.org/officeDocument/2006/relationships/hyperlink" Target="http://dedysetyo.net/2015/03/24/strategi-perubahan-pembelajaran-dari-kelas-tradisional-menuju-e-learning/" TargetMode="External"/><Relationship Id="rId6" Type="http://schemas.openxmlformats.org/officeDocument/2006/relationships/hyperlink" Target="http://pakacademicsearch.com/pdf-files/com/319/93-100%20Volume%203,%20Issue%206,(Version%20III)%20June,%202013.pdf" TargetMode="External"/><Relationship Id="rId7" Type="http://schemas.openxmlformats.org/officeDocument/2006/relationships/hyperlink" Target="http://er.educause.edu/articles/2007/1/are-you-ready-for-mobile-learning" TargetMode="External"/><Relationship Id="rId8" Type="http://schemas.openxmlformats.org/officeDocument/2006/relationships/hyperlink" Target="http://eprints.uthm.edu.my/5372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2.png"/><Relationship Id="rId5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2812">
            <a:off x="518601" y="1795501"/>
            <a:ext cx="2390674" cy="239067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ctrTitle"/>
          </p:nvPr>
        </p:nvSpPr>
        <p:spPr>
          <a:xfrm>
            <a:off x="1476949" y="545475"/>
            <a:ext cx="53810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E-learning dan </a:t>
            </a:r>
          </a:p>
          <a:p>
            <a:pPr algn="l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Mobile learning</a:t>
            </a:r>
          </a:p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998425" y="3352612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 146380 - Masyitah Bt Muhammad Nasir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 146402 - Nur Amalina Hanis Bt Parmin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550" y="134675"/>
            <a:ext cx="29527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4775" y="3527302"/>
            <a:ext cx="371066" cy="3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6950" y="3915581"/>
            <a:ext cx="371074" cy="34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Kelebihan M-learning:-</a:t>
            </a:r>
          </a:p>
        </p:txBody>
      </p:sp>
      <p:sp>
        <p:nvSpPr>
          <p:cNvPr id="124" name="Shape 124"/>
          <p:cNvSpPr/>
          <p:nvPr/>
        </p:nvSpPr>
        <p:spPr>
          <a:xfrm>
            <a:off x="609700" y="1247450"/>
            <a:ext cx="7069800" cy="389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Lebih murah daripada komputer dan setiap pelajar mampu memilikinya</a:t>
            </a:r>
            <a:r>
              <a:rPr lang="en">
                <a:solidFill>
                  <a:schemeClr val="dk1"/>
                </a:solidFill>
                <a:highlight>
                  <a:srgbClr val="6D9EE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25" name="Shape 125"/>
          <p:cNvSpPr/>
          <p:nvPr/>
        </p:nvSpPr>
        <p:spPr>
          <a:xfrm>
            <a:off x="1090050" y="1866275"/>
            <a:ext cx="7380899" cy="1154399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Boleh mengakses kandungan bila-bila masa dan di mana sahaja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-Subjek pelajaran untuk ulangkaji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-Menghantar tugasan, media atau teks ke dalam portfolio pusat, atau mengeksport fail audio dari platform pembelajaran ke telefon anda.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52375" y="3262525"/>
            <a:ext cx="2912399" cy="1154399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Meningkatkan tahap celik huruf , angka dan penyertaan dalam pendidikan di kalangan orang dewasa muda.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4203025" y="3476575"/>
            <a:ext cx="3152399" cy="7524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Memudahkan komunikasi melalui komunikasi segerak dan tak segerak.</a:t>
            </a:r>
          </a:p>
        </p:txBody>
      </p:sp>
      <p:sp>
        <p:nvSpPr>
          <p:cNvPr id="128" name="Shape 128"/>
          <p:cNvSpPr/>
          <p:nvPr/>
        </p:nvSpPr>
        <p:spPr>
          <a:xfrm>
            <a:off x="408625" y="1271275"/>
            <a:ext cx="291900" cy="324299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85325" y="1910125"/>
            <a:ext cx="291900" cy="324299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564250" y="3210575"/>
            <a:ext cx="291900" cy="324299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3998650" y="3534875"/>
            <a:ext cx="291900" cy="324299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Kekurangan M-learning:-</a:t>
            </a:r>
          </a:p>
        </p:txBody>
      </p:sp>
      <p:sp>
        <p:nvSpPr>
          <p:cNvPr id="137" name="Shape 137"/>
          <p:cNvSpPr/>
          <p:nvPr/>
        </p:nvSpPr>
        <p:spPr>
          <a:xfrm>
            <a:off x="1199925" y="1342625"/>
            <a:ext cx="1932876" cy="1368575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Memerlukan internet untuk mengakses maklumat</a:t>
            </a:r>
          </a:p>
        </p:txBody>
      </p:sp>
      <p:sp>
        <p:nvSpPr>
          <p:cNvPr id="138" name="Shape 138"/>
          <p:cNvSpPr/>
          <p:nvPr/>
        </p:nvSpPr>
        <p:spPr>
          <a:xfrm>
            <a:off x="771850" y="2756550"/>
            <a:ext cx="4816044" cy="2244240"/>
          </a:xfrm>
          <a:prstGeom prst="cloud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Reka bentuk teknologi untuk menyokong pembelajaran sepanjang hayat</a:t>
            </a: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mengikut umur dan skop pembelajaran</a:t>
            </a: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-kemaskini kandungan kerana peningkatan teknologi yang pantas</a:t>
            </a:r>
          </a:p>
        </p:txBody>
      </p:sp>
      <p:sp>
        <p:nvSpPr>
          <p:cNvPr id="139" name="Shape 139"/>
          <p:cNvSpPr/>
          <p:nvPr/>
        </p:nvSpPr>
        <p:spPr>
          <a:xfrm>
            <a:off x="4426750" y="1202850"/>
            <a:ext cx="2464776" cy="1452923"/>
          </a:xfrm>
          <a:prstGeom prst="cloud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Sukar untuk membuat penilaian pembelajaran di luar bilik darjah</a:t>
            </a:r>
          </a:p>
        </p:txBody>
      </p:sp>
      <p:sp>
        <p:nvSpPr>
          <p:cNvPr id="140" name="Shape 140"/>
          <p:cNvSpPr/>
          <p:nvPr/>
        </p:nvSpPr>
        <p:spPr>
          <a:xfrm>
            <a:off x="6002912" y="2905750"/>
            <a:ext cx="2464776" cy="1452923"/>
          </a:xfrm>
          <a:prstGeom prst="cloud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Tiada sekatan ke atas jadual pembelajaran</a:t>
            </a:r>
          </a:p>
        </p:txBody>
      </p:sp>
      <p:sp>
        <p:nvSpPr>
          <p:cNvPr id="141" name="Shape 141"/>
          <p:cNvSpPr/>
          <p:nvPr/>
        </p:nvSpPr>
        <p:spPr>
          <a:xfrm>
            <a:off x="4332725" y="1426950"/>
            <a:ext cx="434591" cy="473472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157750" y="1235575"/>
            <a:ext cx="434591" cy="473472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998800" y="2814950"/>
            <a:ext cx="434591" cy="473472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970400" y="2960850"/>
            <a:ext cx="434591" cy="473472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>
                <a:latin typeface="Droid Serif"/>
                <a:ea typeface="Droid Serif"/>
                <a:cs typeface="Droid Serif"/>
                <a:sym typeface="Droid Serif"/>
              </a:rPr>
              <a:t>Potensi Masa Depan Pembelajaran Mudah Alih:-</a:t>
            </a:r>
          </a:p>
        </p:txBody>
      </p:sp>
      <p:sp>
        <p:nvSpPr>
          <p:cNvPr id="150" name="Shape 150"/>
          <p:cNvSpPr/>
          <p:nvPr/>
        </p:nvSpPr>
        <p:spPr>
          <a:xfrm>
            <a:off x="421600" y="1589100"/>
            <a:ext cx="7964999" cy="2309099"/>
          </a:xfrm>
          <a:prstGeom prst="parallelogram">
            <a:avLst>
              <a:gd fmla="val 25000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★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Semua pelajar akan menggunakan peranti sendiri semasa sesi pembelajaran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★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Menggunakan teknologi yang sedia ada dan latihan yang terbaik untuk pembelajaran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★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Semua pembelajaran yang mahu diajar boleh didapati di aplikasi-aplikasi mudah alih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★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Pengajar boleh melibatkan pelajar dalam mengintegrasikan teknologi mudah alih ke dalam bilik darjah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mbria"/>
              <a:buChar char="★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Pengajar mengajar secara praktikal dan teori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Contoh alat:-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170100" y="11318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Ipod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Pemain Mp3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digital assistant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Usb drive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Pembaca E-book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Telefon pintar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Ultra-mobile pc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Times New Roman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Komputer riba/tablet pc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600" y="1092812"/>
            <a:ext cx="47625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E-learning VS M-learning</a:t>
            </a:r>
          </a:p>
        </p:txBody>
      </p:sp>
      <p:graphicFrame>
        <p:nvGraphicFramePr>
          <p:cNvPr id="163" name="Shape 163"/>
          <p:cNvGraphicFramePr/>
          <p:nvPr/>
        </p:nvGraphicFramePr>
        <p:xfrm>
          <a:off x="1015475" y="180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{774E3A2C-13C4-47C1-8A65-E9B4E5BB5D2E}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E-learning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M-learning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Berasaskan grafik dan lebih teks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Berasaskan grafik,animasi dan lebih suara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Masa yang terhad 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Tidak ada masa terhad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Pembelajaran secara teori dan berasaskan teks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Berorientasikan praktikal secara langsung di laman web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Penghantaran tugasan berasaskan kertas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Penghantaran tugasan berasaskan elektronik</a:t>
                      </a: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8100">
            <a:off x="4833925" y="2307319"/>
            <a:ext cx="3221249" cy="2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type="title"/>
          </p:nvPr>
        </p:nvSpPr>
        <p:spPr>
          <a:xfrm>
            <a:off x="3662875" y="732425"/>
            <a:ext cx="38499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Anda fokus ? Jom jawab !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70370">
            <a:off x="936474" y="2046423"/>
            <a:ext cx="2737325" cy="27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6514">
            <a:off x="289503" y="1227018"/>
            <a:ext cx="2689473" cy="268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" type="body"/>
          </p:nvPr>
        </p:nvSpPr>
        <p:spPr>
          <a:xfrm>
            <a:off x="2914375" y="523275"/>
            <a:ext cx="5903100" cy="356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 maksud “E” dalam e-learning ?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Explorer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Ethernet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Elektronik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Elektrik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 e-learning terbahagi kepada tiga iaitu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Synchronize, Asynchronize dan Bigmap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Synchronous, Blended dan Asynchronous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Syntax , Systematic dan Billigual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Systematic, Elektronik dan Blended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 contoh perisian e-learning yang dinyatakan?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Blog untuk gosip terkini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Whatsapps sesama rakan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Ifolio untuk perbincangan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AutoNum type="alphaLcPeriod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Weebly untuk refleksi kendiri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2977">
            <a:off x="190096" y="1475546"/>
            <a:ext cx="2229755" cy="1465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idx="1" type="body"/>
          </p:nvPr>
        </p:nvSpPr>
        <p:spPr>
          <a:xfrm>
            <a:off x="2069675" y="242550"/>
            <a:ext cx="7180500" cy="465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4.	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Apakah definisi mobile learning?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Peranti elektronik yang boleh digerakkan atau boleh dialihkan dengan mudah dan cepat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Penyampaian bahan pembelajaran elektronik pada alat komputasi mudah alih agar dapat diakses dari mana    saja dan pada setiap masa.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Proses memperolehi ilmu pengetahuan atau kemahiran yang sedia ada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	Berikut merupakan kelebihan mobile learning kecuali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Boleh mengakses kandungan bila-bila masa dan di mana sahaja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Boleh meningkatkan interaksi antara pelajar dan pengajar.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Tiada sekatan ke atas jadual pembelajaran 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Meningkatkan tahap celik huruf , angka dan penyertaan dalam pendidikan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	Yang manakah benar contoh alat peranti yang dinyatakan 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Ipod, komputer riba dan ultra-mobile pc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Komputer riba, kamera dan tablet pc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Pemain mp3, tablet pc dan telefon</a:t>
            </a:r>
          </a:p>
          <a:p>
            <a:pPr indent="-3175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eriod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telefon pintar, usb drive dan jam tangan digital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1701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Jawapan skema :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2612200" y="1236125"/>
            <a:ext cx="4158899" cy="333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C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B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C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B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C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3155">
            <a:off x="5114154" y="816899"/>
            <a:ext cx="3273400" cy="24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4830">
            <a:off x="392769" y="2127914"/>
            <a:ext cx="2232625" cy="2557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Droid Serif"/>
                <a:ea typeface="Droid Serif"/>
                <a:cs typeface="Droid Serif"/>
                <a:sym typeface="Droid Serif"/>
              </a:rPr>
              <a:t>Rujukan :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 Virtual College,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http://www.virtual-college.co.uk/elearning/elearning.aspx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[26 OKTOBER 2015]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E-Learning Center,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http://elearning.gunadarma.ac.id/index.php?option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=com_ content&amp;task=view&amp;id=13&amp;Itemid=39 [26 OKTOBER 2105]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Deddy Setyo,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http://dedysetyo.net/2015/03/24/ strategi-perubahan-pembelajaran -dari-kelas-tradisional-menuju-e-learning/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[ 26 OKTOBER 2015]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Yousef Mehdipour, Hamideh Zerehkaf,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http://pakacademicsearch.com/pdf-files/com/319/93-100%20Volume%203,%20Issue%206,(Version%20III)%20June,%202013.pdf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[26 OKTOBER 2015]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Joseph Rene Corbeil, Maria Elena Valdes-Corbeil,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http://er.educause.edu/articles/2007/1/are-you-ready-for-mobile-learning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[26 OKTOBER 2015]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Norliza binti A.Rahim,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http://eprints.uthm.edu.my/5372/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[26 OKTOBER 2015]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6000" y="15515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E-Learning </a:t>
            </a:r>
          </a:p>
          <a:p>
            <a:pPr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elektronik                    </a:t>
            </a:r>
          </a:p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ilmu pengetahuan yang dipelajari atau diajar</a:t>
            </a:r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Apa maksud E-Learning ??</a:t>
            </a:r>
          </a:p>
        </p:txBody>
      </p:sp>
      <p:cxnSp>
        <p:nvCxnSpPr>
          <p:cNvPr id="62" name="Shape 62"/>
          <p:cNvCxnSpPr/>
          <p:nvPr/>
        </p:nvCxnSpPr>
        <p:spPr>
          <a:xfrm flipH="1">
            <a:off x="2143200" y="2151975"/>
            <a:ext cx="783299" cy="4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63" name="Shape 63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279257">
            <a:off x="6176476" y="1048667"/>
            <a:ext cx="2442275" cy="20901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hape 64"/>
          <p:cNvCxnSpPr/>
          <p:nvPr/>
        </p:nvCxnSpPr>
        <p:spPr>
          <a:xfrm>
            <a:off x="5059425" y="2293200"/>
            <a:ext cx="423899" cy="9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>
                <a:latin typeface="Droid Serif"/>
                <a:ea typeface="Droid Serif"/>
                <a:cs typeface="Droid Serif"/>
                <a:sym typeface="Droid Serif"/>
              </a:rPr>
              <a:t>E-learning adalah : 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pembelajaran/pengajaran yang menggunakan alat elektronik sebagai alat pengantaraan sebagai contoh :</a:t>
            </a:r>
          </a:p>
          <a:p>
            <a:pPr indent="457200" marL="91440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4281">
            <a:off x="7099615" y="1718002"/>
            <a:ext cx="1718192" cy="257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75745">
            <a:off x="81655" y="2365565"/>
            <a:ext cx="2676217" cy="120428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>
            <a:hlinkClick/>
          </p:cNvPr>
          <p:cNvSpPr/>
          <p:nvPr/>
        </p:nvSpPr>
        <p:spPr>
          <a:xfrm>
            <a:off x="2450825" y="1555462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457700" y="1113950"/>
            <a:ext cx="8520599" cy="2152499"/>
          </a:xfrm>
          <a:prstGeom prst="rect">
            <a:avLst/>
          </a:prstGeom>
          <a:solidFill>
            <a:srgbClr val="2B2B2B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Herrington (2006)</a:t>
            </a:r>
          </a:p>
          <a:p>
            <a:pPr indent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“E-learning adalah berdasarkan keupayaan dan pembinaan dalam menghasilkan tugas-tugas yang sahih, dan percaya dengan menggunakan media-media yang berbeza boleh menghasilkan perbentangan dalam tugasan seperti buku-buku, tayangan filem dan video”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586375" y="2940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Kelebihan E-learning :-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0453">
            <a:off x="6768941" y="503739"/>
            <a:ext cx="2215294" cy="12575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473825" y="961400"/>
            <a:ext cx="5741099" cy="895200"/>
          </a:xfrm>
          <a:prstGeom prst="snip1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Dapat belajar dalam masa 24 jam / 7 hari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◆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e-learning yang menggunakan secara talian(</a:t>
            </a: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on-line)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boleh digunakan bila-bila masa</a:t>
            </a:r>
          </a:p>
        </p:txBody>
      </p:sp>
      <p:sp>
        <p:nvSpPr>
          <p:cNvPr id="86" name="Shape 86"/>
          <p:cNvSpPr/>
          <p:nvPr/>
        </p:nvSpPr>
        <p:spPr>
          <a:xfrm>
            <a:off x="1491450" y="1951225"/>
            <a:ext cx="6934500" cy="2015699"/>
          </a:xfrm>
          <a:prstGeom prst="snip1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 formal dan informal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◆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: pembelajaran yang telah diatur dan disusun berdasarkan jadual yang telah disokong pihak-pihak yang berkaitan (admin e-Learning dan pelajar )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kurikulum, topik-topik, mata pelajaran dan ujian-ujian 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◆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informal : interaksi yang lebih sederhana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●"/>
            </a:pP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mailing list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discussion (</a:t>
            </a:r>
            <a:r>
              <a:rPr i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ifolio)</a:t>
            </a:r>
          </a:p>
        </p:txBody>
      </p:sp>
      <p:sp>
        <p:nvSpPr>
          <p:cNvPr id="87" name="Shape 87"/>
          <p:cNvSpPr/>
          <p:nvPr/>
        </p:nvSpPr>
        <p:spPr>
          <a:xfrm>
            <a:off x="277350" y="4047400"/>
            <a:ext cx="5741099" cy="769199"/>
          </a:xfrm>
          <a:prstGeom prst="snip1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Mengurangkan kos dan menjimatkan masa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Times New Roman"/>
              <a:buChar char="◆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Pembelajaran jarak jauh dan perbincangan secara terbuka bersama rakan yang lain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311700" y="1333612"/>
            <a:ext cx="6523799" cy="1085099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Menjadi anti-sosial apabila berhadapan sesama sendiri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Times New Roman"/>
              <a:buChar char="◆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lebih mudah rapat di alam maya berbanding realiti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latin typeface="Droid Serif"/>
                <a:ea typeface="Droid Serif"/>
                <a:cs typeface="Droid Serif"/>
                <a:sym typeface="Droid Serif"/>
              </a:rPr>
              <a:t>Keburukan E-learning:</a:t>
            </a:r>
            <a:r>
              <a:rPr b="1" lang="en">
                <a:latin typeface="Syncopate"/>
                <a:ea typeface="Syncopate"/>
                <a:cs typeface="Syncopate"/>
                <a:sym typeface="Syncopate"/>
              </a:rPr>
              <a:t>-</a:t>
            </a:r>
          </a:p>
        </p:txBody>
      </p:sp>
      <p:sp>
        <p:nvSpPr>
          <p:cNvPr id="94" name="Shape 94"/>
          <p:cNvSpPr/>
          <p:nvPr/>
        </p:nvSpPr>
        <p:spPr>
          <a:xfrm>
            <a:off x="425775" y="3879925"/>
            <a:ext cx="6523799" cy="1085099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Kemahiran komunikasi dan kerjasama menjadi lemah , Holmes &amp; Gardner, (2006)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Times New Roman"/>
              <a:buChar char="◆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 perbincangan, ada yang tidak mengikuti perkembangan semasa dan keyakinan diri berkurang.</a:t>
            </a:r>
          </a:p>
        </p:txBody>
      </p:sp>
      <p:sp>
        <p:nvSpPr>
          <p:cNvPr id="95" name="Shape 95"/>
          <p:cNvSpPr/>
          <p:nvPr/>
        </p:nvSpPr>
        <p:spPr>
          <a:xfrm>
            <a:off x="1786775" y="2521550"/>
            <a:ext cx="6523799" cy="1085099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➔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 masalah, menimbulkan banyak masalah 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Times New Roman"/>
              <a:buChar char="◆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jika sistem internet rosak, semua akan tergendala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8425">
            <a:off x="6289562" y="279937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025" y="2399175"/>
            <a:ext cx="5466075" cy="257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x="861075" y="383225"/>
            <a:ext cx="72971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" sz="3600">
                <a:latin typeface="Droid Serif"/>
                <a:ea typeface="Droid Serif"/>
                <a:cs typeface="Droid Serif"/>
                <a:sym typeface="Droid Serif"/>
              </a:rPr>
              <a:t>Pembelajaran E-learning:-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698875" y="1076925"/>
            <a:ext cx="7043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b="1"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Synchronous:</a:t>
            </a: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Pertemuan secara langsung bersama  pengajar dan pelajar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Char char="○"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Perbincangan formal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b="1"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Asynchronous:</a:t>
            </a: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Pertemuan secara tidak langsung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Font typeface="Times New Roman"/>
              <a:buChar char="○"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perbincangan santai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b="1" i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Hybrid/Blended learning:</a:t>
            </a:r>
            <a:r>
              <a:rPr b="1"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gabungan antara secara langsung dan tidak langsung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B2B2B"/>
              </a:solidFill>
              <a:highlight>
                <a:srgbClr val="FFFFFF"/>
              </a:highlight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B2B2B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latin typeface="Droid Serif"/>
                <a:ea typeface="Droid Serif"/>
                <a:cs typeface="Droid Serif"/>
                <a:sym typeface="Droid Serif"/>
              </a:rPr>
              <a:t>Teknologi yang digunakan:-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i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Ifolio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UKM :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◆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Perbincangan / </a:t>
            </a:r>
            <a:r>
              <a:rPr i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Broadcasting video :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◆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Tayangan video pengajaran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Sosial media :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◆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 : Personal mesej antara kumpulan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◆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Blog : Perbentangan tugasan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◆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Drive : perkongsian maklumat dan kerja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3454">
            <a:off x="4902995" y="1292021"/>
            <a:ext cx="2488137" cy="1594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>
                <a:latin typeface="Droid Serif"/>
                <a:ea typeface="Droid Serif"/>
                <a:cs typeface="Droid Serif"/>
                <a:sym typeface="Droid Serif"/>
              </a:rPr>
              <a:t>Apakah definisi M-learning?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sebagai penyampaian bahan pembelajaran elektronik pada alat komputasi mudah alih agar dapat diakses dari mana saja dan pada setiap masa.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>
            <a:hlinkClick/>
          </p:cNvPr>
          <p:cNvSpPr/>
          <p:nvPr/>
        </p:nvSpPr>
        <p:spPr>
          <a:xfrm>
            <a:off x="3624075" y="1947100"/>
            <a:ext cx="5383599" cy="312699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037" y="2373800"/>
            <a:ext cx="216217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